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8" r:id="rId2"/>
    <p:sldId id="378" r:id="rId3"/>
    <p:sldId id="380" r:id="rId4"/>
    <p:sldId id="323" r:id="rId5"/>
    <p:sldId id="321" r:id="rId6"/>
    <p:sldId id="324" r:id="rId7"/>
    <p:sldId id="325" r:id="rId8"/>
    <p:sldId id="382" r:id="rId9"/>
    <p:sldId id="3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AC152"/>
    <a:srgbClr val="00DB02"/>
    <a:srgbClr val="F8C253"/>
    <a:srgbClr val="FF915B"/>
    <a:srgbClr val="78C6C1"/>
    <a:srgbClr val="40BFC6"/>
    <a:srgbClr val="96FFA2"/>
    <a:srgbClr val="8000FF"/>
    <a:srgbClr val="BD3F33"/>
    <a:srgbClr val="D94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/>
    <p:restoredTop sz="89015"/>
  </p:normalViewPr>
  <p:slideViewPr>
    <p:cSldViewPr snapToGrid="0" snapToObjects="1">
      <p:cViewPr varScale="1">
        <p:scale>
          <a:sx n="90" d="100"/>
          <a:sy n="90" d="100"/>
        </p:scale>
        <p:origin x="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5CC4F-C94E-B04D-AE38-4F63F31FC7EC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3BE87-B1DF-C34C-AD0D-ED4880C19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713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02D76-7483-8040-83E5-0BE4BC737758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426CD-49FF-C24F-A923-EC18CD66E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15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curta.pawsey.org.au</a:t>
            </a:r>
            <a:r>
              <a:rPr lang="en-US" baseline="0" dirty="0" smtClean="0"/>
              <a:t>/portal/event/tns_inbeam3bd174bo_3%7Cs0%7Ce72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5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good candidates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- V-FASTR: detecting artifacts can help diagnose problems in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9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26CD-49FF-C24F-A923-EC18CD66E1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Kiri L. Wagstaff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0DD9-9CB8-824E-93F0-6B7317B57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_MG_9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4769"/>
            <a:ext cx="9144000" cy="755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4769"/>
            <a:ext cx="8229600" cy="990276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smtClean="0">
                <a:ln/>
                <a:solidFill>
                  <a:schemeClr val="accent3"/>
                </a:solidFill>
              </a:rPr>
              <a:t>Machine Learning at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the VLBA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895" y="965230"/>
            <a:ext cx="4184314" cy="3895021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Detect </a:t>
            </a:r>
            <a:r>
              <a:rPr lang="en-US" dirty="0" smtClean="0"/>
              <a:t>pulses</a:t>
            </a:r>
          </a:p>
          <a:p>
            <a:pPr lvl="1"/>
            <a:r>
              <a:rPr lang="en-US" dirty="0" smtClean="0"/>
              <a:t>Don’t know when or at what frequency</a:t>
            </a:r>
          </a:p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Classify </a:t>
            </a:r>
            <a:r>
              <a:rPr lang="en-US" dirty="0" smtClean="0"/>
              <a:t>into types: pulsar, artifact, </a:t>
            </a:r>
            <a:br>
              <a:rPr lang="en-US" dirty="0" smtClean="0"/>
            </a:br>
            <a:r>
              <a:rPr lang="en-US" dirty="0" smtClean="0"/>
              <a:t>good candidate</a:t>
            </a:r>
          </a:p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accent3"/>
                </a:solidFill>
              </a:rPr>
              <a:t>Discover </a:t>
            </a:r>
            <a:r>
              <a:rPr lang="en-US" dirty="0" smtClean="0"/>
              <a:t>new radio sources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0143" y="1059800"/>
            <a:ext cx="4222546" cy="3907589"/>
            <a:chOff x="4382689" y="1330000"/>
            <a:chExt cx="4222546" cy="3907589"/>
          </a:xfrm>
        </p:grpSpPr>
        <p:pic>
          <p:nvPicPr>
            <p:cNvPr id="12" name="Picture 4" descr="VLBAmonta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689" y="1330000"/>
              <a:ext cx="4222546" cy="3164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024373" y="4591258"/>
              <a:ext cx="2994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VLBA: 10 25-m telescopes,</a:t>
              </a:r>
              <a:br>
                <a:rPr lang="en-US" dirty="0" smtClean="0">
                  <a:latin typeface="Arial"/>
                  <a:cs typeface="Arial"/>
                </a:rPr>
              </a:br>
              <a:r>
                <a:rPr lang="en-US" dirty="0" smtClean="0">
                  <a:latin typeface="Arial"/>
                  <a:cs typeface="Arial"/>
                </a:rPr>
                <a:t>8600-km baseline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6000" y="5919386"/>
            <a:ext cx="4016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Contributors</a:t>
            </a:r>
            <a:r>
              <a:rPr lang="en-US" sz="1400" dirty="0" smtClean="0">
                <a:latin typeface="Arial"/>
                <a:cs typeface="Arial"/>
              </a:rPr>
              <a:t>: Walter </a:t>
            </a:r>
            <a:r>
              <a:rPr lang="en-US" sz="1400" dirty="0" err="1" smtClean="0">
                <a:latin typeface="Arial"/>
                <a:cs typeface="Arial"/>
              </a:rPr>
              <a:t>Brisken</a:t>
            </a:r>
            <a:r>
              <a:rPr lang="en-US" sz="1400" dirty="0">
                <a:latin typeface="Arial"/>
                <a:cs typeface="Arial"/>
              </a:rPr>
              <a:t>, Sarah Burke-</a:t>
            </a:r>
            <a:r>
              <a:rPr lang="en-US" sz="1400" dirty="0" err="1">
                <a:latin typeface="Arial"/>
                <a:cs typeface="Arial"/>
              </a:rPr>
              <a:t>Spolaor</a:t>
            </a:r>
            <a:r>
              <a:rPr lang="en-US" sz="1400" dirty="0">
                <a:latin typeface="Arial"/>
                <a:cs typeface="Arial"/>
              </a:rPr>
              <a:t>, Adam </a:t>
            </a:r>
            <a:r>
              <a:rPr lang="en-US" sz="1400" dirty="0" smtClean="0">
                <a:latin typeface="Arial"/>
                <a:cs typeface="Arial"/>
              </a:rPr>
              <a:t>Deller, </a:t>
            </a:r>
            <a:r>
              <a:rPr lang="en-US" sz="1400" dirty="0" err="1" smtClean="0">
                <a:latin typeface="Arial"/>
                <a:cs typeface="Arial"/>
              </a:rPr>
              <a:t>Shakeh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Khudikyan</a:t>
            </a:r>
            <a:r>
              <a:rPr lang="en-US" sz="1400" dirty="0" smtClean="0">
                <a:latin typeface="Arial"/>
                <a:cs typeface="Arial"/>
              </a:rPr>
              <a:t>,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err="1" smtClean="0">
                <a:latin typeface="Arial"/>
                <a:cs typeface="Arial"/>
              </a:rPr>
              <a:t>Walid</a:t>
            </a:r>
            <a:r>
              <a:rPr lang="en-US" sz="1400" dirty="0" smtClean="0">
                <a:latin typeface="Arial"/>
                <a:cs typeface="Arial"/>
              </a:rPr>
              <a:t> Majid, </a:t>
            </a:r>
            <a:r>
              <a:rPr lang="en-US" sz="1400" dirty="0" err="1" smtClean="0">
                <a:latin typeface="Arial"/>
                <a:cs typeface="Arial"/>
              </a:rPr>
              <a:t>Divya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Palaniswamy</a:t>
            </a:r>
            <a:r>
              <a:rPr lang="en-US" sz="1400" dirty="0" smtClean="0">
                <a:latin typeface="Arial"/>
                <a:cs typeface="Arial"/>
              </a:rPr>
              <a:t>, </a:t>
            </a:r>
            <a:r>
              <a:rPr lang="en-US" sz="1400" dirty="0" err="1" smtClean="0">
                <a:latin typeface="Arial"/>
                <a:cs typeface="Arial"/>
              </a:rPr>
              <a:t>Benyang</a:t>
            </a:r>
            <a:r>
              <a:rPr lang="en-US" sz="1400" dirty="0" smtClean="0">
                <a:latin typeface="Arial"/>
                <a:cs typeface="Arial"/>
              </a:rPr>
              <a:t> Tang, David Thompson, Steven </a:t>
            </a:r>
            <a:r>
              <a:rPr lang="en-US" sz="1400" dirty="0" err="1" smtClean="0">
                <a:latin typeface="Arial"/>
                <a:cs typeface="Arial"/>
              </a:rPr>
              <a:t>Tingay</a:t>
            </a:r>
            <a:r>
              <a:rPr lang="en-US" sz="1400" dirty="0" smtClean="0">
                <a:latin typeface="Arial"/>
                <a:cs typeface="Arial"/>
              </a:rPr>
              <a:t>, Randall </a:t>
            </a:r>
            <a:r>
              <a:rPr lang="en-US" sz="1400" dirty="0" err="1" smtClean="0">
                <a:latin typeface="Arial"/>
                <a:cs typeface="Arial"/>
              </a:rPr>
              <a:t>Wayth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2540" y="412340"/>
            <a:ext cx="565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Kiri Wagstaff, </a:t>
            </a:r>
            <a:r>
              <a:rPr lang="en-US" sz="2400" dirty="0" err="1" smtClean="0">
                <a:latin typeface="Arial"/>
                <a:cs typeface="Arial"/>
              </a:rPr>
              <a:t>kiri.wagstaff@jpl.nasa.gov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94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2</a:t>
            </a:fld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56874" y="274638"/>
            <a:ext cx="785698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3"/>
                </a:solidFill>
                <a:latin typeface="Arial"/>
                <a:cs typeface="Arial"/>
              </a:rPr>
              <a:t>V-FASTR: VLBA Fast </a:t>
            </a:r>
            <a:r>
              <a:rPr lang="en-US" sz="2800" b="1" dirty="0" err="1" smtClean="0">
                <a:ln/>
                <a:solidFill>
                  <a:schemeClr val="accent3"/>
                </a:solidFill>
                <a:latin typeface="Arial"/>
                <a:cs typeface="Arial"/>
              </a:rPr>
              <a:t>TRansient</a:t>
            </a:r>
            <a:r>
              <a:rPr lang="en-US" sz="2800" b="1" dirty="0" smtClean="0">
                <a:ln/>
                <a:solidFill>
                  <a:schemeClr val="accent3"/>
                </a:solidFill>
                <a:latin typeface="Arial"/>
                <a:cs typeface="Arial"/>
              </a:rPr>
              <a:t> Experiment</a:t>
            </a:r>
            <a:endParaRPr lang="en-US" sz="2800" b="1" dirty="0">
              <a:ln/>
              <a:solidFill>
                <a:schemeClr val="accent3"/>
              </a:solidFill>
              <a:latin typeface="Arial"/>
              <a:cs typeface="Arial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467240" y="-63338"/>
            <a:ext cx="1949762" cy="879268"/>
            <a:chOff x="4470760" y="5504494"/>
            <a:chExt cx="1949762" cy="879268"/>
          </a:xfrm>
        </p:grpSpPr>
        <p:sp>
          <p:nvSpPr>
            <p:cNvPr id="67" name="Rectangle 66"/>
            <p:cNvSpPr/>
            <p:nvPr/>
          </p:nvSpPr>
          <p:spPr>
            <a:xfrm>
              <a:off x="4470760" y="5860542"/>
              <a:ext cx="1891974" cy="5232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05254" y="5504494"/>
              <a:ext cx="1915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(Fast Radio Bursts)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9" name="Title 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31061" y="3622645"/>
            <a:ext cx="3066172" cy="1616476"/>
            <a:chOff x="3831061" y="3622645"/>
            <a:chExt cx="3066172" cy="1616476"/>
          </a:xfrm>
        </p:grpSpPr>
        <p:sp>
          <p:nvSpPr>
            <p:cNvPr id="28" name="TextBox 27"/>
            <p:cNvSpPr txBox="1"/>
            <p:nvPr/>
          </p:nvSpPr>
          <p:spPr>
            <a:xfrm>
              <a:off x="3831061" y="4038792"/>
              <a:ext cx="3066172" cy="12003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182563" indent="-182563">
                <a:buFont typeface="Arial" charset="0"/>
                <a:buChar char="•"/>
              </a:pPr>
              <a:r>
                <a:rPr lang="en-US" dirty="0" smtClean="0">
                  <a:latin typeface="Arial"/>
                  <a:cs typeface="Arial"/>
                </a:rPr>
                <a:t>Remove narrow-band RFI</a:t>
              </a:r>
            </a:p>
            <a:p>
              <a:pPr marL="182563" indent="-182563">
                <a:buFont typeface="Arial" charset="0"/>
                <a:buChar char="•"/>
              </a:pPr>
              <a:r>
                <a:rPr lang="en-US" dirty="0" err="1" smtClean="0">
                  <a:latin typeface="Arial"/>
                  <a:cs typeface="Arial"/>
                </a:rPr>
                <a:t>Dedispersion</a:t>
              </a:r>
              <a:endParaRPr lang="en-US" dirty="0" smtClean="0">
                <a:latin typeface="Arial"/>
                <a:cs typeface="Arial"/>
              </a:endParaRPr>
            </a:p>
            <a:p>
              <a:pPr marL="182563" indent="-182563">
                <a:buFont typeface="Arial" charset="0"/>
                <a:buChar char="•"/>
              </a:pPr>
              <a:r>
                <a:rPr lang="en-US" dirty="0" smtClean="0">
                  <a:latin typeface="Arial"/>
                  <a:cs typeface="Arial"/>
                </a:rPr>
                <a:t>Detect correlated signals</a:t>
              </a:r>
              <a:br>
                <a:rPr lang="en-US" dirty="0" smtClean="0">
                  <a:latin typeface="Arial"/>
                  <a:cs typeface="Arial"/>
                </a:rPr>
              </a:br>
              <a:r>
                <a:rPr lang="en-US" dirty="0" smtClean="0">
                  <a:latin typeface="Arial"/>
                  <a:cs typeface="Arial"/>
                </a:rPr>
                <a:t> (adaptive sum)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 flipH="1">
              <a:off x="3831061" y="3622645"/>
              <a:ext cx="1144640" cy="416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00485" y="3647595"/>
              <a:ext cx="696748" cy="391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6631" y="1866388"/>
            <a:ext cx="8781398" cy="4235606"/>
            <a:chOff x="136631" y="1866388"/>
            <a:chExt cx="8781398" cy="4235606"/>
          </a:xfrm>
        </p:grpSpPr>
        <p:grpSp>
          <p:nvGrpSpPr>
            <p:cNvPr id="70" name="Group 69"/>
            <p:cNvGrpSpPr/>
            <p:nvPr/>
          </p:nvGrpSpPr>
          <p:grpSpPr>
            <a:xfrm>
              <a:off x="136631" y="1866388"/>
              <a:ext cx="8781398" cy="4019779"/>
              <a:chOff x="136631" y="1866388"/>
              <a:chExt cx="8781398" cy="4019779"/>
            </a:xfrm>
          </p:grpSpPr>
          <p:pic>
            <p:nvPicPr>
              <p:cNvPr id="33" name="Picture 32" descr="j0289552.jpg"/>
              <p:cNvPicPr>
                <a:picLocks noChangeAspect="1"/>
              </p:cNvPicPr>
              <p:nvPr/>
            </p:nvPicPr>
            <p:blipFill>
              <a:blip r:embed="rId2">
                <a:duotone>
                  <a:srgbClr val="E07602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631" y="1866388"/>
                <a:ext cx="1653851" cy="2499521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2778139" y="2686019"/>
                <a:ext cx="1144798" cy="861897"/>
              </a:xfrm>
              <a:prstGeom prst="rect">
                <a:avLst/>
              </a:prstGeom>
              <a:solidFill>
                <a:srgbClr val="E07602">
                  <a:shade val="90000"/>
                </a:srgbClr>
              </a:solidFill>
              <a:ln w="12700" cap="flat" cmpd="sng" algn="ctr">
                <a:solidFill>
                  <a:srgbClr val="E07602">
                    <a:satMod val="105000"/>
                  </a:srgbClr>
                </a:solidFill>
                <a:prstDash val="solid"/>
              </a:ln>
              <a:effectLst/>
            </p:spPr>
            <p:txBody>
              <a:bodyPr lIns="16090" tIns="8044" rIns="16090" bIns="804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DiFX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Correlator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975700" y="2569534"/>
                <a:ext cx="1224785" cy="1053111"/>
              </a:xfrm>
              <a:prstGeom prst="rect">
                <a:avLst/>
              </a:prstGeom>
              <a:solidFill>
                <a:srgbClr val="A2C816">
                  <a:shade val="90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</p:spPr>
            <p:txBody>
              <a:bodyPr lIns="16090" tIns="8044" rIns="16090" bIns="804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V-FASTR </a:t>
                </a: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Candidate Detection Pipeline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136631" y="2412605"/>
                <a:ext cx="1685110" cy="1446815"/>
                <a:chOff x="12098199" y="6992133"/>
                <a:chExt cx="1612900" cy="1612900"/>
              </a:xfrm>
            </p:grpSpPr>
            <p:pic>
              <p:nvPicPr>
                <p:cNvPr id="38" name="Picture 37" descr="PastedGraphic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98199" y="6992133"/>
                  <a:ext cx="1155700" cy="1155700"/>
                </a:xfrm>
                <a:prstGeom prst="rect">
                  <a:avLst/>
                </a:prstGeom>
              </p:spPr>
            </p:pic>
            <p:pic>
              <p:nvPicPr>
                <p:cNvPr id="39" name="Picture 38" descr="PastedGraphic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250599" y="7144533"/>
                  <a:ext cx="1155700" cy="1155700"/>
                </a:xfrm>
                <a:prstGeom prst="rect">
                  <a:avLst/>
                </a:prstGeom>
              </p:spPr>
            </p:pic>
            <p:pic>
              <p:nvPicPr>
                <p:cNvPr id="40" name="Picture 39" descr="PastedGraphic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02999" y="7296933"/>
                  <a:ext cx="1155700" cy="11557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PastedGraphic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5399" y="7449333"/>
                  <a:ext cx="1155700" cy="1155700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1788018" y="2257379"/>
                <a:ext cx="1231760" cy="570243"/>
              </a:xfrm>
              <a:prstGeom prst="rect">
                <a:avLst/>
              </a:prstGeom>
              <a:noFill/>
            </p:spPr>
            <p:txBody>
              <a:bodyPr wrap="square" lIns="16090" tIns="8044" rIns="16090" bIns="8044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/>
                    <a:cs typeface="Arial"/>
                  </a:rPr>
                  <a:t>Baseband data </a:t>
                </a:r>
              </a:p>
            </p:txBody>
          </p:sp>
          <p:sp>
            <p:nvSpPr>
              <p:cNvPr id="43" name="Right Arrow 42"/>
              <p:cNvSpPr/>
              <p:nvPr/>
            </p:nvSpPr>
            <p:spPr>
              <a:xfrm>
                <a:off x="1790484" y="2821306"/>
                <a:ext cx="987655" cy="548277"/>
              </a:xfrm>
              <a:prstGeom prst="rightArrow">
                <a:avLst>
                  <a:gd name="adj1" fmla="val 69786"/>
                  <a:gd name="adj2" fmla="val 48279"/>
                </a:avLst>
              </a:prstGeom>
              <a:solidFill>
                <a:srgbClr val="780000"/>
              </a:solidFill>
              <a:ln w="127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l"/>
              </a:scene3d>
              <a:sp3d/>
            </p:spPr>
            <p:txBody>
              <a:bodyPr lIns="23447" tIns="11723" rIns="23447" bIns="11723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4" name="Right Arrow 43"/>
              <p:cNvSpPr/>
              <p:nvPr/>
            </p:nvSpPr>
            <p:spPr>
              <a:xfrm>
                <a:off x="3922937" y="2928345"/>
                <a:ext cx="1052763" cy="360439"/>
              </a:xfrm>
              <a:prstGeom prst="rightArrow">
                <a:avLst>
                  <a:gd name="adj1" fmla="val 57017"/>
                  <a:gd name="adj2" fmla="val 42879"/>
                </a:avLst>
              </a:prstGeom>
              <a:solidFill>
                <a:srgbClr val="780000"/>
              </a:solidFill>
              <a:ln w="127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l"/>
              </a:scene3d>
              <a:sp3d/>
            </p:spPr>
            <p:txBody>
              <a:bodyPr lIns="23447" tIns="11723" rIns="23447" bIns="11723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83190" y="2249642"/>
                <a:ext cx="1092509" cy="570243"/>
              </a:xfrm>
              <a:prstGeom prst="rect">
                <a:avLst/>
              </a:prstGeom>
              <a:noFill/>
            </p:spPr>
            <p:txBody>
              <a:bodyPr wrap="square" lIns="16090" tIns="8044" rIns="16090" bIns="8044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/>
                    <a:cs typeface="Arial"/>
                  </a:rPr>
                  <a:t>Filterbank</a:t>
                </a: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/>
                    <a:cs typeface="Arial"/>
                  </a:rPr>
                  <a:t> data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176511" y="2690290"/>
                <a:ext cx="1441445" cy="293244"/>
              </a:xfrm>
              <a:prstGeom prst="rect">
                <a:avLst/>
              </a:prstGeom>
              <a:noFill/>
            </p:spPr>
            <p:txBody>
              <a:bodyPr wrap="square" lIns="16090" tIns="8044" rIns="16090" bIns="8044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/>
                    <a:cs typeface="Arial"/>
                  </a:rPr>
                  <a:t>Candidates</a:t>
                </a:r>
              </a:p>
            </p:txBody>
          </p:sp>
          <p:sp>
            <p:nvSpPr>
              <p:cNvPr id="47" name="Can 46"/>
              <p:cNvSpPr/>
              <p:nvPr/>
            </p:nvSpPr>
            <p:spPr>
              <a:xfrm>
                <a:off x="7444524" y="4652191"/>
                <a:ext cx="1085159" cy="1233976"/>
              </a:xfrm>
              <a:prstGeom prst="can">
                <a:avLst/>
              </a:prstGeom>
              <a:solidFill>
                <a:srgbClr val="7DC1EF">
                  <a:shade val="90000"/>
                </a:srgbClr>
              </a:solidFill>
              <a:ln w="12700" cap="flat" cmpd="sng" algn="ctr">
                <a:solidFill>
                  <a:srgbClr val="7DC1EF">
                    <a:satMod val="105000"/>
                  </a:srgbClr>
                </a:solidFill>
                <a:prstDash val="solid"/>
              </a:ln>
              <a:effectLst/>
            </p:spPr>
            <p:txBody>
              <a:bodyPr lIns="16090" tIns="8044" rIns="16090" bIns="804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V-FASTR Archive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8" name="Right Arrow 47"/>
              <p:cNvSpPr/>
              <p:nvPr/>
            </p:nvSpPr>
            <p:spPr>
              <a:xfrm flipV="1">
                <a:off x="6200485" y="3028382"/>
                <a:ext cx="1330382" cy="143439"/>
              </a:xfrm>
              <a:prstGeom prst="rightArrow">
                <a:avLst>
                  <a:gd name="adj1" fmla="val 48337"/>
                  <a:gd name="adj2" fmla="val 52483"/>
                </a:avLst>
              </a:prstGeom>
              <a:solidFill>
                <a:srgbClr val="780000"/>
              </a:solidFill>
              <a:ln w="127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l"/>
              </a:scene3d>
              <a:sp3d/>
            </p:spPr>
            <p:txBody>
              <a:bodyPr lIns="23447" tIns="11723" rIns="23447" bIns="11723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54" name="Straight Arrow Connector 81"/>
              <p:cNvCxnSpPr>
                <a:stCxn id="56" idx="4"/>
              </p:cNvCxnSpPr>
              <p:nvPr/>
            </p:nvCxnSpPr>
            <p:spPr>
              <a:xfrm rot="16200000" flipH="1">
                <a:off x="7417634" y="4082719"/>
                <a:ext cx="1138941" cy="2"/>
              </a:xfrm>
              <a:prstGeom prst="curvedConnector3">
                <a:avLst>
                  <a:gd name="adj1" fmla="val 50000"/>
                </a:avLst>
              </a:prstGeom>
              <a:noFill/>
              <a:ln w="38100" cap="flat" cmpd="sng" algn="ctr">
                <a:solidFill>
                  <a:srgbClr val="E07602">
                    <a:alpha val="80000"/>
                  </a:srgbClr>
                </a:solidFill>
                <a:prstDash val="solid"/>
                <a:tailEnd type="arrow"/>
              </a:ln>
              <a:effectLst/>
              <a:scene3d>
                <a:camera prst="obliqueTopRight"/>
                <a:lightRig rig="threePt" dir="tl"/>
              </a:scene3d>
              <a:sp3d>
                <a:bevelT w="25400" h="25400"/>
              </a:sp3d>
            </p:spPr>
          </p:cxnSp>
          <p:sp>
            <p:nvSpPr>
              <p:cNvPr id="56" name="Smiley Face 55"/>
              <p:cNvSpPr/>
              <p:nvPr/>
            </p:nvSpPr>
            <p:spPr>
              <a:xfrm>
                <a:off x="7575623" y="2690290"/>
                <a:ext cx="822960" cy="822960"/>
              </a:xfrm>
              <a:prstGeom prst="smileyFace">
                <a:avLst/>
              </a:prstGeom>
              <a:solidFill>
                <a:srgbClr val="E4C402"/>
              </a:solidFill>
              <a:ln w="25400" cap="flat" cmpd="sng" algn="ctr">
                <a:solidFill>
                  <a:srgbClr val="E4C402">
                    <a:shade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pic>
            <p:nvPicPr>
              <p:cNvPr id="58" name="Picture 57" descr="v-fastr-rabbi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7676" y="3622645"/>
                <a:ext cx="1780353" cy="477655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8020569" y="4213298"/>
                <a:ext cx="6180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EAC152"/>
                    </a:solidFill>
                    <a:latin typeface="Arial"/>
                    <a:cs typeface="Arial"/>
                  </a:rPr>
                  <a:t>Tags</a:t>
                </a:r>
                <a:endParaRPr lang="en-US" sz="1600" dirty="0">
                  <a:solidFill>
                    <a:srgbClr val="EAC152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364257" y="5732662"/>
              <a:ext cx="4006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Web portal:  http</a:t>
              </a:r>
              <a:r>
                <a:rPr lang="en-US" dirty="0"/>
                <a:t>://</a:t>
              </a:r>
              <a:r>
                <a:rPr lang="en-US" dirty="0" err="1"/>
                <a:t>curta.pawsey.org.au</a:t>
              </a:r>
              <a:r>
                <a:rPr lang="en-US" dirty="0" smtClean="0"/>
                <a:t>/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40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4250"/>
          </a:xfrm>
        </p:spPr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l"/>
            <a:r>
              <a:rPr lang="en-US" b="1" dirty="0">
                <a:ln/>
                <a:solidFill>
                  <a:schemeClr val="accent3"/>
                </a:solidFill>
              </a:rPr>
              <a:t>V-FASTR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Classifier Filtering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3</a:t>
            </a:fld>
            <a:endParaRPr lang="en-US"/>
          </a:p>
        </p:txBody>
      </p:sp>
      <p:pic>
        <p:nvPicPr>
          <p:cNvPr id="33" name="Picture 32" descr="j0289552.jpg"/>
          <p:cNvPicPr>
            <a:picLocks noChangeAspect="1"/>
          </p:cNvPicPr>
          <p:nvPr/>
        </p:nvPicPr>
        <p:blipFill>
          <a:blip r:embed="rId2">
            <a:duotone>
              <a:srgbClr val="E0760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1" y="1866388"/>
            <a:ext cx="1653851" cy="249952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78139" y="2686019"/>
            <a:ext cx="1144798" cy="861897"/>
          </a:xfrm>
          <a:prstGeom prst="rect">
            <a:avLst/>
          </a:prstGeom>
          <a:solidFill>
            <a:srgbClr val="E07602">
              <a:shade val="90000"/>
            </a:srgbClr>
          </a:solidFill>
          <a:ln w="12700" cap="flat" cmpd="sng" algn="ctr">
            <a:solidFill>
              <a:srgbClr val="E07602">
                <a:satMod val="105000"/>
              </a:srgbClr>
            </a:solidFill>
            <a:prstDash val="solid"/>
          </a:ln>
          <a:effectLst/>
        </p:spPr>
        <p:txBody>
          <a:bodyPr lIns="16090" tIns="8044" rIns="16090" bIns="804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DiFX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Correlator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75700" y="2569534"/>
            <a:ext cx="1224785" cy="1053111"/>
          </a:xfrm>
          <a:prstGeom prst="rect">
            <a:avLst/>
          </a:prstGeom>
          <a:solidFill>
            <a:srgbClr val="A2C816">
              <a:shade val="90000"/>
            </a:srgbClr>
          </a:solidFill>
          <a:ln w="12700" cap="flat" cmpd="sng" algn="ctr">
            <a:solidFill>
              <a:srgbClr val="A2C816">
                <a:satMod val="105000"/>
              </a:srgbClr>
            </a:solidFill>
            <a:prstDash val="solid"/>
          </a:ln>
          <a:effectLst/>
        </p:spPr>
        <p:txBody>
          <a:bodyPr lIns="16090" tIns="8044" rIns="16090" bIns="804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V-FASTR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Candidate Detection Pipeline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6631" y="2412605"/>
            <a:ext cx="1685110" cy="1446815"/>
            <a:chOff x="12098199" y="6992133"/>
            <a:chExt cx="1612900" cy="1612900"/>
          </a:xfrm>
        </p:grpSpPr>
        <p:pic>
          <p:nvPicPr>
            <p:cNvPr id="38" name="Picture 37" descr="PastedGraphic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8199" y="6992133"/>
              <a:ext cx="1155700" cy="1155700"/>
            </a:xfrm>
            <a:prstGeom prst="rect">
              <a:avLst/>
            </a:prstGeom>
          </p:spPr>
        </p:pic>
        <p:pic>
          <p:nvPicPr>
            <p:cNvPr id="39" name="Picture 38" descr="PastedGraphic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0599" y="7144533"/>
              <a:ext cx="1155700" cy="1155700"/>
            </a:xfrm>
            <a:prstGeom prst="rect">
              <a:avLst/>
            </a:prstGeom>
          </p:spPr>
        </p:pic>
        <p:pic>
          <p:nvPicPr>
            <p:cNvPr id="40" name="Picture 39" descr="PastedGraphic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2999" y="7296933"/>
              <a:ext cx="1155700" cy="1155700"/>
            </a:xfrm>
            <a:prstGeom prst="rect">
              <a:avLst/>
            </a:prstGeom>
          </p:spPr>
        </p:pic>
        <p:pic>
          <p:nvPicPr>
            <p:cNvPr id="41" name="Picture 40" descr="PastedGraphic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5399" y="7449333"/>
              <a:ext cx="1155700" cy="1155700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1788018" y="2257379"/>
            <a:ext cx="1231760" cy="570243"/>
          </a:xfrm>
          <a:prstGeom prst="rect">
            <a:avLst/>
          </a:prstGeom>
          <a:noFill/>
        </p:spPr>
        <p:txBody>
          <a:bodyPr wrap="square" lIns="16090" tIns="8044" rIns="16090" bIns="8044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Baseband data 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1790484" y="2821306"/>
            <a:ext cx="987655" cy="548277"/>
          </a:xfrm>
          <a:prstGeom prst="rightArrow">
            <a:avLst>
              <a:gd name="adj1" fmla="val 69786"/>
              <a:gd name="adj2" fmla="val 48279"/>
            </a:avLst>
          </a:prstGeom>
          <a:solidFill>
            <a:srgbClr val="780000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l"/>
          </a:scene3d>
          <a:sp3d/>
        </p:spPr>
        <p:txBody>
          <a:bodyPr lIns="23447" tIns="11723" rIns="23447" bIns="1172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3922937" y="2928345"/>
            <a:ext cx="1052763" cy="360439"/>
          </a:xfrm>
          <a:prstGeom prst="rightArrow">
            <a:avLst>
              <a:gd name="adj1" fmla="val 57017"/>
              <a:gd name="adj2" fmla="val 42879"/>
            </a:avLst>
          </a:prstGeom>
          <a:solidFill>
            <a:srgbClr val="780000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l"/>
          </a:scene3d>
          <a:sp3d/>
        </p:spPr>
        <p:txBody>
          <a:bodyPr lIns="23447" tIns="11723" rIns="23447" bIns="1172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3190" y="2249642"/>
            <a:ext cx="1092509" cy="570243"/>
          </a:xfrm>
          <a:prstGeom prst="rect">
            <a:avLst/>
          </a:prstGeom>
          <a:noFill/>
        </p:spPr>
        <p:txBody>
          <a:bodyPr wrap="square" lIns="16090" tIns="8044" rIns="16090" bIns="8044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Filterbank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3079" y="1389416"/>
            <a:ext cx="1441445" cy="293244"/>
          </a:xfrm>
          <a:prstGeom prst="rect">
            <a:avLst/>
          </a:prstGeom>
          <a:noFill/>
        </p:spPr>
        <p:txBody>
          <a:bodyPr wrap="square" lIns="16090" tIns="8044" rIns="16090" bIns="8044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Candidates</a:t>
            </a:r>
          </a:p>
        </p:txBody>
      </p:sp>
      <p:sp>
        <p:nvSpPr>
          <p:cNvPr id="47" name="Can 46"/>
          <p:cNvSpPr/>
          <p:nvPr/>
        </p:nvSpPr>
        <p:spPr>
          <a:xfrm>
            <a:off x="7444524" y="4652191"/>
            <a:ext cx="1085159" cy="1233976"/>
          </a:xfrm>
          <a:prstGeom prst="can">
            <a:avLst/>
          </a:prstGeom>
          <a:solidFill>
            <a:srgbClr val="7DC1EF">
              <a:shade val="90000"/>
            </a:srgbClr>
          </a:solidFill>
          <a:ln w="12700" cap="flat" cmpd="sng" algn="ctr">
            <a:solidFill>
              <a:srgbClr val="7DC1EF">
                <a:satMod val="105000"/>
              </a:srgbClr>
            </a:solidFill>
            <a:prstDash val="solid"/>
          </a:ln>
          <a:effectLst/>
        </p:spPr>
        <p:txBody>
          <a:bodyPr lIns="16090" tIns="8044" rIns="16090" bIns="804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V-FASTR Archive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Right Arrow 47"/>
          <p:cNvSpPr/>
          <p:nvPr/>
        </p:nvSpPr>
        <p:spPr>
          <a:xfrm rot="5400000" flipV="1">
            <a:off x="7733134" y="2366344"/>
            <a:ext cx="503153" cy="136210"/>
          </a:xfrm>
          <a:prstGeom prst="rightArrow">
            <a:avLst>
              <a:gd name="adj1" fmla="val 48337"/>
              <a:gd name="adj2" fmla="val 52483"/>
            </a:avLst>
          </a:prstGeom>
          <a:solidFill>
            <a:srgbClr val="780000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l"/>
          </a:scene3d>
          <a:sp3d/>
        </p:spPr>
        <p:txBody>
          <a:bodyPr lIns="23447" tIns="11723" rIns="23447" bIns="1172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4" name="Straight Arrow Connector 81"/>
          <p:cNvCxnSpPr>
            <a:stCxn id="56" idx="4"/>
          </p:cNvCxnSpPr>
          <p:nvPr/>
        </p:nvCxnSpPr>
        <p:spPr>
          <a:xfrm rot="16200000" flipH="1">
            <a:off x="7417634" y="4082719"/>
            <a:ext cx="1138941" cy="2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E07602">
                <a:alpha val="80000"/>
              </a:srgb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sp>
        <p:nvSpPr>
          <p:cNvPr id="55" name="TextBox 54"/>
          <p:cNvSpPr txBox="1"/>
          <p:nvPr/>
        </p:nvSpPr>
        <p:spPr>
          <a:xfrm>
            <a:off x="8020569" y="4213298"/>
            <a:ext cx="61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EAC152"/>
                </a:solidFill>
                <a:latin typeface="Arial"/>
                <a:cs typeface="Arial"/>
              </a:rPr>
              <a:t>Tags</a:t>
            </a:r>
            <a:endParaRPr lang="en-US" sz="1600" dirty="0">
              <a:solidFill>
                <a:srgbClr val="EAC152"/>
              </a:solidFill>
              <a:latin typeface="Arial"/>
              <a:cs typeface="Arial"/>
            </a:endParaRPr>
          </a:p>
        </p:txBody>
      </p:sp>
      <p:sp>
        <p:nvSpPr>
          <p:cNvPr id="56" name="Smiley Face 55"/>
          <p:cNvSpPr/>
          <p:nvPr/>
        </p:nvSpPr>
        <p:spPr>
          <a:xfrm>
            <a:off x="7575623" y="2690290"/>
            <a:ext cx="822960" cy="822960"/>
          </a:xfrm>
          <a:prstGeom prst="smileyFace">
            <a:avLst/>
          </a:prstGeom>
          <a:solidFill>
            <a:srgbClr val="E4C402"/>
          </a:solidFill>
          <a:ln w="25400" cap="flat" cmpd="sng" algn="ctr">
            <a:solidFill>
              <a:srgbClr val="E4C402">
                <a:shade val="50000"/>
              </a:srgbClr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8" name="Picture 57" descr="v-fastr-rabb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76" y="3622645"/>
            <a:ext cx="1780353" cy="47765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23" name="Picture 22" descr="skd188257sd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99" y="699552"/>
            <a:ext cx="1623008" cy="150330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539800" y="836958"/>
            <a:ext cx="894605" cy="64146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16090" tIns="8044" rIns="16090" bIns="804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Bent Arrow 1"/>
          <p:cNvSpPr/>
          <p:nvPr/>
        </p:nvSpPr>
        <p:spPr>
          <a:xfrm>
            <a:off x="5870222" y="1128888"/>
            <a:ext cx="1574302" cy="1420423"/>
          </a:xfrm>
          <a:prstGeom prst="bentArrow">
            <a:avLst>
              <a:gd name="adj1" fmla="val 6870"/>
              <a:gd name="adj2" fmla="val 8931"/>
              <a:gd name="adj3" fmla="val 15111"/>
              <a:gd name="adj4" fmla="val 43750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8534" y="2204062"/>
            <a:ext cx="1441445" cy="847242"/>
          </a:xfrm>
          <a:prstGeom prst="rect">
            <a:avLst/>
          </a:prstGeom>
          <a:noFill/>
        </p:spPr>
        <p:txBody>
          <a:bodyPr wrap="square" lIns="16090" tIns="8044" rIns="16090" bIns="8044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Good candidates only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8" name="Straight Arrow Connector 81"/>
          <p:cNvCxnSpPr>
            <a:stCxn id="56" idx="6"/>
            <a:endCxn id="23" idx="3"/>
          </p:cNvCxnSpPr>
          <p:nvPr/>
        </p:nvCxnSpPr>
        <p:spPr>
          <a:xfrm flipV="1">
            <a:off x="8398583" y="1451203"/>
            <a:ext cx="409524" cy="1650567"/>
          </a:xfrm>
          <a:prstGeom prst="curvedConnector3">
            <a:avLst>
              <a:gd name="adj1" fmla="val 155821"/>
            </a:avLst>
          </a:prstGeom>
          <a:noFill/>
          <a:ln w="38100" cap="flat" cmpd="sng" algn="ctr">
            <a:solidFill>
              <a:srgbClr val="E07602">
                <a:alpha val="80000"/>
              </a:srgbClr>
            </a:solidFill>
            <a:prstDash val="solid"/>
            <a:tailEnd type="arrow"/>
          </a:ln>
          <a:effectLst/>
          <a:scene3d>
            <a:camera prst="obliqueTopRight"/>
            <a:lightRig rig="threePt" dir="tl"/>
          </a:scene3d>
          <a:sp3d>
            <a:bevelT w="25400" h="25400"/>
          </a:sp3d>
        </p:spPr>
      </p:cxnSp>
      <p:sp>
        <p:nvSpPr>
          <p:cNvPr id="49" name="TextBox 48"/>
          <p:cNvSpPr txBox="1"/>
          <p:nvPr/>
        </p:nvSpPr>
        <p:spPr>
          <a:xfrm>
            <a:off x="8299951" y="2481331"/>
            <a:ext cx="61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EAC152"/>
                </a:solidFill>
                <a:latin typeface="Arial"/>
                <a:cs typeface="Arial"/>
              </a:rPr>
              <a:t>Tags</a:t>
            </a:r>
            <a:endParaRPr lang="en-US" sz="1600" dirty="0">
              <a:solidFill>
                <a:srgbClr val="EAC152"/>
              </a:solidFill>
              <a:latin typeface="Arial"/>
              <a:cs typeface="Arial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31061" y="3622645"/>
            <a:ext cx="3066172" cy="1616476"/>
            <a:chOff x="3831061" y="3622645"/>
            <a:chExt cx="3066172" cy="1616476"/>
          </a:xfrm>
        </p:grpSpPr>
        <p:sp>
          <p:nvSpPr>
            <p:cNvPr id="31" name="TextBox 30"/>
            <p:cNvSpPr txBox="1"/>
            <p:nvPr/>
          </p:nvSpPr>
          <p:spPr>
            <a:xfrm>
              <a:off x="3831061" y="4038792"/>
              <a:ext cx="3066172" cy="12003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182563" indent="-182563">
                <a:buFont typeface="Arial" charset="0"/>
                <a:buChar char="•"/>
              </a:pPr>
              <a:r>
                <a:rPr lang="en-US" dirty="0">
                  <a:latin typeface="Arial"/>
                  <a:cs typeface="Arial"/>
                </a:rPr>
                <a:t>Remove narrow-band RFI</a:t>
              </a:r>
            </a:p>
            <a:p>
              <a:pPr marL="182563" indent="-182563">
                <a:buFont typeface="Arial" charset="0"/>
                <a:buChar char="•"/>
              </a:pPr>
              <a:r>
                <a:rPr lang="en-US" dirty="0" err="1">
                  <a:latin typeface="Arial"/>
                  <a:cs typeface="Arial"/>
                </a:rPr>
                <a:t>Dedispersion</a:t>
              </a:r>
              <a:endParaRPr lang="en-US" dirty="0">
                <a:latin typeface="Arial"/>
                <a:cs typeface="Arial"/>
              </a:endParaRPr>
            </a:p>
            <a:p>
              <a:pPr marL="182563" indent="-182563">
                <a:buFont typeface="Arial" charset="0"/>
                <a:buChar char="•"/>
              </a:pPr>
              <a:r>
                <a:rPr lang="en-US" dirty="0">
                  <a:latin typeface="Arial"/>
                  <a:cs typeface="Arial"/>
                </a:rPr>
                <a:t>Detect correlated signals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 (adaptive sum)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3831061" y="3622645"/>
              <a:ext cx="1144640" cy="416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200485" y="3647595"/>
              <a:ext cx="696748" cy="391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64257" y="5732662"/>
            <a:ext cx="400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Web portal:  http</a:t>
            </a:r>
            <a:r>
              <a:rPr lang="en-US" dirty="0"/>
              <a:t>://</a:t>
            </a:r>
            <a:r>
              <a:rPr lang="en-US" dirty="0" err="1"/>
              <a:t>curta.pawsey.org.au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3" y="0"/>
            <a:ext cx="7904285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3805438" y="5560541"/>
            <a:ext cx="1495612" cy="670440"/>
          </a:xfrm>
          <a:prstGeom prst="wedgeEllipseCallout">
            <a:avLst>
              <a:gd name="adj1" fmla="val -109793"/>
              <a:gd name="adj2" fmla="val 568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Pulsar!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591788" y="2716254"/>
            <a:ext cx="374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Filterbank</a:t>
            </a:r>
            <a:r>
              <a:rPr lang="en-US" sz="2400" dirty="0" smtClean="0"/>
              <a:t> per station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7003161" y="2716253"/>
            <a:ext cx="374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Dedispersed</a:t>
            </a:r>
            <a:r>
              <a:rPr lang="en-US" sz="2400" dirty="0" smtClean="0"/>
              <a:t> time series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V-FASTR Abstaining Classifier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E653-AD07-9944-BF31-466FC4279BAC}" type="slidenum">
              <a:rPr lang="en-US" smtClean="0"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3686" y="5554472"/>
            <a:ext cx="120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need for human review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3686" y="1417638"/>
            <a:ext cx="8694732" cy="4164144"/>
            <a:chOff x="173686" y="1417638"/>
            <a:chExt cx="8694732" cy="4164144"/>
          </a:xfrm>
        </p:grpSpPr>
        <p:sp>
          <p:nvSpPr>
            <p:cNvPr id="7" name="Shape 116"/>
            <p:cNvSpPr/>
            <p:nvPr/>
          </p:nvSpPr>
          <p:spPr>
            <a:xfrm>
              <a:off x="3430800" y="1417638"/>
              <a:ext cx="2282099" cy="834899"/>
            </a:xfrm>
            <a:prstGeom prst="roundRect">
              <a:avLst>
                <a:gd name="adj" fmla="val 12960"/>
              </a:avLst>
            </a:prstGeom>
            <a:gradFill>
              <a:gsLst>
                <a:gs pos="0">
                  <a:srgbClr val="3E7FCE"/>
                </a:gs>
                <a:gs pos="100000">
                  <a:srgbClr val="BFDCFF"/>
                </a:gs>
              </a:gsLst>
              <a:lin ang="16200000" scaled="0"/>
            </a:gradFill>
            <a:ln>
              <a:noFill/>
            </a:ln>
          </p:spPr>
          <p:txBody>
            <a:bodyPr lIns="137150" tIns="161625" rIns="137150" bIns="161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600" b="0" i="0" u="none" strike="noStrike" cap="none" baseline="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Candidate</a:t>
              </a:r>
              <a:endParaRPr lang="en-US" sz="3600" b="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17"/>
            <p:cNvSpPr/>
            <p:nvPr/>
          </p:nvSpPr>
          <p:spPr>
            <a:xfrm>
              <a:off x="1567889" y="2252537"/>
              <a:ext cx="2954791" cy="915590"/>
            </a:xfrm>
            <a:custGeom>
              <a:avLst/>
              <a:gdLst/>
              <a:ahLst/>
              <a:cxnLst/>
              <a:rect l="0" t="0" r="0" b="0"/>
              <a:pathLst>
                <a:path w="2967157" h="608648" extrusionOk="0">
                  <a:moveTo>
                    <a:pt x="2967156" y="0"/>
                  </a:moveTo>
                  <a:lnTo>
                    <a:pt x="2967156" y="304323"/>
                  </a:lnTo>
                  <a:lnTo>
                    <a:pt x="0" y="304323"/>
                  </a:lnTo>
                  <a:lnTo>
                    <a:pt x="0" y="608647"/>
                  </a:lnTo>
                </a:path>
              </a:pathLst>
            </a:custGeom>
            <a:noFill/>
            <a:ln w="38100" cap="flat" cmpd="sng">
              <a:solidFill>
                <a:srgbClr val="3C639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Shape 119"/>
            <p:cNvSpPr/>
            <p:nvPr/>
          </p:nvSpPr>
          <p:spPr>
            <a:xfrm>
              <a:off x="4526280" y="2559728"/>
              <a:ext cx="91079" cy="608399"/>
            </a:xfrm>
            <a:custGeom>
              <a:avLst/>
              <a:gdLst/>
              <a:ahLst/>
              <a:cxnLst/>
              <a:rect l="0" t="0" r="0" b="0"/>
              <a:pathLst>
                <a:path w="1" h="608648" extrusionOk="0">
                  <a:moveTo>
                    <a:pt x="0" y="0"/>
                  </a:moveTo>
                  <a:lnTo>
                    <a:pt x="0" y="608647"/>
                  </a:lnTo>
                </a:path>
              </a:pathLst>
            </a:custGeom>
            <a:noFill/>
            <a:ln w="38100" cap="flat" cmpd="sng">
              <a:solidFill>
                <a:srgbClr val="3C639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Shape 121"/>
            <p:cNvSpPr/>
            <p:nvPr/>
          </p:nvSpPr>
          <p:spPr>
            <a:xfrm>
              <a:off x="4522680" y="2252537"/>
              <a:ext cx="2966760" cy="915590"/>
            </a:xfrm>
            <a:custGeom>
              <a:avLst/>
              <a:gdLst/>
              <a:ahLst/>
              <a:cxnLst/>
              <a:rect l="0" t="0" r="0" b="0"/>
              <a:pathLst>
                <a:path w="2967157" h="608648" extrusionOk="0">
                  <a:moveTo>
                    <a:pt x="0" y="0"/>
                  </a:moveTo>
                  <a:lnTo>
                    <a:pt x="0" y="304323"/>
                  </a:lnTo>
                  <a:lnTo>
                    <a:pt x="2967156" y="304323"/>
                  </a:lnTo>
                  <a:lnTo>
                    <a:pt x="2967156" y="608647"/>
                  </a:lnTo>
                </a:path>
              </a:pathLst>
            </a:custGeom>
            <a:noFill/>
            <a:ln w="38100" cap="flat" cmpd="sng">
              <a:solidFill>
                <a:srgbClr val="3C639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Shape 122"/>
            <p:cNvSpPr/>
            <p:nvPr/>
          </p:nvSpPr>
          <p:spPr>
            <a:xfrm>
              <a:off x="6397919" y="2868083"/>
              <a:ext cx="2282040" cy="1004759"/>
            </a:xfrm>
            <a:prstGeom prst="roundRect">
              <a:avLst>
                <a:gd name="adj" fmla="val 12960"/>
              </a:avLst>
            </a:prstGeom>
            <a:gradFill>
              <a:gsLst>
                <a:gs pos="0">
                  <a:srgbClr val="3E7FCE"/>
                </a:gs>
                <a:gs pos="100000">
                  <a:srgbClr val="BFDCFF"/>
                </a:gs>
              </a:gsLst>
              <a:lin ang="16200000" scaled="0"/>
            </a:gradFill>
            <a:ln>
              <a:noFill/>
            </a:ln>
          </p:spPr>
          <p:txBody>
            <a:bodyPr lIns="137150" tIns="166675" rIns="137150" bIns="16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600" b="0" i="0" u="none" strike="noStrike" cap="none" baseline="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lang="en-US" sz="3600" b="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20"/>
            <p:cNvSpPr/>
            <p:nvPr/>
          </p:nvSpPr>
          <p:spPr>
            <a:xfrm>
              <a:off x="3430800" y="2868083"/>
              <a:ext cx="2282099" cy="1004699"/>
            </a:xfrm>
            <a:prstGeom prst="roundRect">
              <a:avLst>
                <a:gd name="adj" fmla="val 12960"/>
              </a:avLst>
            </a:prstGeom>
            <a:solidFill>
              <a:srgbClr val="D94B42"/>
            </a:solidFill>
            <a:ln>
              <a:noFill/>
            </a:ln>
          </p:spPr>
          <p:txBody>
            <a:bodyPr lIns="137150" tIns="166675" rIns="137150" bIns="16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Artifact</a:t>
              </a:r>
            </a:p>
          </p:txBody>
        </p:sp>
        <p:sp>
          <p:nvSpPr>
            <p:cNvPr id="9" name="Shape 118"/>
            <p:cNvSpPr/>
            <p:nvPr/>
          </p:nvSpPr>
          <p:spPr>
            <a:xfrm>
              <a:off x="463679" y="2868083"/>
              <a:ext cx="2282040" cy="1004759"/>
            </a:xfrm>
            <a:prstGeom prst="roundRect">
              <a:avLst>
                <a:gd name="adj" fmla="val 1296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37150" tIns="166675" rIns="137150" bIns="16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3600" b="0" i="0" u="none" strike="noStrike" cap="none" baseline="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Pulse</a:t>
              </a:r>
              <a:endParaRPr lang="en-US" sz="3600" b="0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5"/>
            <p:cNvSpPr/>
            <p:nvPr/>
          </p:nvSpPr>
          <p:spPr>
            <a:xfrm>
              <a:off x="366299" y="2317230"/>
              <a:ext cx="8502119" cy="39850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baseline="0" dirty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Classify</a:t>
              </a:r>
              <a:r>
                <a:rPr lang="en-US" sz="1800" b="0" i="0" u="none" strike="noStrike" cap="none" baseline="0" dirty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: Tag as “pulsar” or “artifact” if </a:t>
              </a:r>
              <a:r>
                <a:rPr lang="en-US" sz="1800" b="0" i="0" u="none" strike="noStrike" cap="none" baseline="0" dirty="0" smtClean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confidence</a:t>
              </a:r>
              <a:r>
                <a:rPr lang="en-US" sz="1800" b="0" i="0" u="none" strike="noStrike" cap="none" dirty="0" smtClean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 &gt; 0.9</a:t>
              </a:r>
              <a:r>
                <a:rPr lang="en-US" sz="1800" b="0" i="0" u="none" strike="noStrike" cap="none" baseline="0" dirty="0" smtClean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.  </a:t>
              </a:r>
              <a:r>
                <a:rPr lang="en-US" sz="1800" b="0" i="0" u="none" strike="noStrike" cap="none" baseline="0" dirty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Otherwise, do nothing.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73686" y="3872782"/>
              <a:ext cx="3137133" cy="1709000"/>
              <a:chOff x="173686" y="4400127"/>
              <a:chExt cx="3137133" cy="2163427"/>
            </a:xfrm>
          </p:grpSpPr>
          <p:sp>
            <p:nvSpPr>
              <p:cNvPr id="17" name="Shape 118"/>
              <p:cNvSpPr/>
              <p:nvPr/>
            </p:nvSpPr>
            <p:spPr>
              <a:xfrm>
                <a:off x="173686" y="5558795"/>
                <a:ext cx="1281933" cy="1004759"/>
              </a:xfrm>
              <a:prstGeom prst="roundRect">
                <a:avLst>
                  <a:gd name="adj" fmla="val 12960"/>
                </a:avLst>
              </a:prstGeom>
              <a:solidFill>
                <a:srgbClr val="76923C"/>
              </a:solidFill>
              <a:ln w="38100" cmpd="sng">
                <a:solidFill>
                  <a:schemeClr val="accent5"/>
                </a:solidFill>
              </a:ln>
            </p:spPr>
            <p:txBody>
              <a:bodyPr lIns="137150" tIns="166675" rIns="137150" bIns="166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2400" b="0" i="0" u="none" strike="noStrike" cap="none" baseline="0" dirty="0" smtClean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Known pulsar</a:t>
                </a:r>
                <a:endParaRPr lang="en-US" sz="2400" b="0" i="0" u="none" strike="noStrike" cap="none" baseline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Shape 118"/>
              <p:cNvSpPr/>
              <p:nvPr/>
            </p:nvSpPr>
            <p:spPr>
              <a:xfrm>
                <a:off x="1683952" y="5558795"/>
                <a:ext cx="1626867" cy="1004759"/>
              </a:xfrm>
              <a:prstGeom prst="roundRect">
                <a:avLst>
                  <a:gd name="adj" fmla="val 12960"/>
                </a:avLst>
              </a:prstGeom>
              <a:solidFill>
                <a:srgbClr val="FF993C"/>
              </a:solidFill>
              <a:ln w="38100" cmpd="sng">
                <a:solidFill>
                  <a:schemeClr val="accent5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137150" tIns="166675" rIns="137150" bIns="166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2400" b="0" i="0" u="none" strike="noStrike" cap="none" baseline="0" dirty="0" smtClean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Good candidate</a:t>
                </a:r>
                <a:endParaRPr lang="en-US" sz="2400" b="0" i="0" u="none" strike="noStrike" cap="none" baseline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" name="Elbow Connector 18"/>
              <p:cNvCxnSpPr>
                <a:endCxn id="17" idx="0"/>
              </p:cNvCxnSpPr>
              <p:nvPr/>
            </p:nvCxnSpPr>
            <p:spPr>
              <a:xfrm rot="5400000">
                <a:off x="647368" y="4567413"/>
                <a:ext cx="1158668" cy="824097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>
                <a:endCxn id="18" idx="0"/>
              </p:cNvCxnSpPr>
              <p:nvPr/>
            </p:nvCxnSpPr>
            <p:spPr>
              <a:xfrm rot="16200000" flipH="1">
                <a:off x="1488734" y="4550143"/>
                <a:ext cx="1158668" cy="858636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28" name="Shape 125"/>
            <p:cNvSpPr/>
            <p:nvPr/>
          </p:nvSpPr>
          <p:spPr>
            <a:xfrm>
              <a:off x="173686" y="3917231"/>
              <a:ext cx="2994630" cy="39850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baseline="0" dirty="0" smtClean="0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Consult known pulsar DB</a:t>
              </a:r>
              <a:endParaRPr lang="en-US" sz="1800" b="0" i="0" u="none" strike="noStrike" cap="none" baseline="0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10820" y="3872782"/>
            <a:ext cx="3087099" cy="1487118"/>
            <a:chOff x="3310820" y="3872782"/>
            <a:chExt cx="3087099" cy="1487118"/>
          </a:xfrm>
        </p:grpSpPr>
        <p:grpSp>
          <p:nvGrpSpPr>
            <p:cNvPr id="5" name="Group 4"/>
            <p:cNvGrpSpPr/>
            <p:nvPr/>
          </p:nvGrpSpPr>
          <p:grpSpPr>
            <a:xfrm>
              <a:off x="3310820" y="4713569"/>
              <a:ext cx="1714367" cy="646331"/>
              <a:chOff x="3310820" y="4713569"/>
              <a:chExt cx="1714367" cy="646331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499075" y="4713569"/>
                <a:ext cx="1526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Worthy of human review</a:t>
                </a:r>
                <a:endParaRPr lang="en-US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310820" y="4985277"/>
                <a:ext cx="471727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 flipV="1">
              <a:off x="4797778" y="3872782"/>
              <a:ext cx="1600141" cy="91529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V-FASTR Classifier Performance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 descr="perf-ret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6" y="1600200"/>
            <a:ext cx="6358471" cy="476885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628504" y="2045367"/>
            <a:ext cx="1713381" cy="735263"/>
            <a:chOff x="6628504" y="2045367"/>
            <a:chExt cx="1713381" cy="73526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6628504" y="2045367"/>
              <a:ext cx="0" cy="735263"/>
            </a:xfrm>
            <a:prstGeom prst="straightConnector1">
              <a:avLst/>
            </a:prstGeom>
            <a:ln w="38100" cmpd="sng">
              <a:solidFill>
                <a:srgbClr val="FF8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780456" y="2094197"/>
              <a:ext cx="1561429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8000"/>
                  </a:solidFill>
                  <a:latin typeface="Arial"/>
                  <a:cs typeface="Arial"/>
                </a:rPr>
                <a:t>Remaining human effort</a:t>
              </a:r>
              <a:endParaRPr lang="en-US" dirty="0">
                <a:solidFill>
                  <a:srgbClr val="FF8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28504" y="2848385"/>
            <a:ext cx="1606434" cy="4183404"/>
            <a:chOff x="6628504" y="2848385"/>
            <a:chExt cx="1606434" cy="418340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628504" y="2848385"/>
              <a:ext cx="0" cy="4183404"/>
            </a:xfrm>
            <a:prstGeom prst="straightConnector1">
              <a:avLst/>
            </a:prstGeom>
            <a:ln w="38100" cmpd="sng">
              <a:solidFill>
                <a:srgbClr val="008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780456" y="3976680"/>
              <a:ext cx="145448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Handled by classifier</a:t>
              </a:r>
              <a:endParaRPr lang="en-US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25580" y="1626936"/>
            <a:ext cx="350252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High accuracy and reliability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688303" y="3624922"/>
            <a:ext cx="350252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Percentage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What has V-FASTR Found?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8421"/>
            <a:ext cx="8229600" cy="330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known </a:t>
            </a:r>
            <a:r>
              <a:rPr lang="en-US" dirty="0" smtClean="0">
                <a:solidFill>
                  <a:srgbClr val="008000"/>
                </a:solidFill>
              </a:rPr>
              <a:t>pulsars</a:t>
            </a:r>
          </a:p>
          <a:p>
            <a:r>
              <a:rPr lang="en-US" dirty="0" smtClean="0"/>
              <a:t>Many, many </a:t>
            </a:r>
            <a:r>
              <a:rPr lang="en-US" dirty="0" smtClean="0">
                <a:solidFill>
                  <a:srgbClr val="FF0000"/>
                </a:solidFill>
              </a:rPr>
              <a:t>artifacts</a:t>
            </a:r>
          </a:p>
          <a:p>
            <a:pPr lvl="1"/>
            <a:r>
              <a:rPr lang="en-US" dirty="0" smtClean="0"/>
              <a:t>Aligned RFI (radio frequency interference)</a:t>
            </a:r>
          </a:p>
          <a:p>
            <a:pPr lvl="1"/>
            <a:r>
              <a:rPr lang="en-US" dirty="0" smtClean="0"/>
              <a:t>Single-antenna detection</a:t>
            </a:r>
          </a:p>
          <a:p>
            <a:pPr lvl="1"/>
            <a:r>
              <a:rPr lang="en-US" dirty="0" smtClean="0"/>
              <a:t>Antenna dropouts and other issues</a:t>
            </a:r>
          </a:p>
          <a:p>
            <a:r>
              <a:rPr lang="en-US" dirty="0" smtClean="0"/>
              <a:t>Some </a:t>
            </a:r>
            <a:r>
              <a:rPr lang="en-US" dirty="0" smtClean="0">
                <a:solidFill>
                  <a:srgbClr val="FFCC66"/>
                </a:solidFill>
              </a:rPr>
              <a:t>good candidates</a:t>
            </a:r>
          </a:p>
          <a:p>
            <a:pPr lvl="1"/>
            <a:r>
              <a:rPr lang="en-US" dirty="0" smtClean="0"/>
              <a:t>All associated with pulsars, but unusual properties</a:t>
            </a:r>
          </a:p>
          <a:p>
            <a:r>
              <a:rPr lang="en-US" dirty="0" smtClean="0"/>
              <a:t>Ongoing campaign since July 2011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1317"/>
              </p:ext>
            </p:extLst>
          </p:nvPr>
        </p:nvGraphicFramePr>
        <p:xfrm>
          <a:off x="3433006" y="2133600"/>
          <a:ext cx="54275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602"/>
                <a:gridCol w="1414766"/>
                <a:gridCol w="26202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Pulsar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Artifact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D3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Good Candidate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993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19,842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51,311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18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06382"/>
              </p:ext>
            </p:extLst>
          </p:nvPr>
        </p:nvGraphicFramePr>
        <p:xfrm>
          <a:off x="256680" y="1649664"/>
          <a:ext cx="250791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50"/>
                <a:gridCol w="13117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Pulsar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Artifact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D3F3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4,669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/>
                          <a:cs typeface="Arial"/>
                        </a:rPr>
                        <a:t>3,685</a:t>
                      </a:r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5711" y="1217583"/>
            <a:ext cx="175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Human labels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1821" y="1696172"/>
            <a:ext cx="246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Machine predictions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ight Arrow 9"/>
          <p:cNvSpPr/>
          <p:nvPr/>
        </p:nvSpPr>
        <p:spPr>
          <a:xfrm rot="1881313">
            <a:off x="2816554" y="2072097"/>
            <a:ext cx="588210" cy="4277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6499311" y="3761484"/>
            <a:ext cx="2642015" cy="1255711"/>
            <a:chOff x="4487863" y="1130300"/>
            <a:chExt cx="4592637" cy="2182808"/>
          </a:xfrm>
        </p:grpSpPr>
        <p:sp>
          <p:nvSpPr>
            <p:cNvPr id="12" name="5-Point Star 11"/>
            <p:cNvSpPr/>
            <p:nvPr/>
          </p:nvSpPr>
          <p:spPr bwMode="auto">
            <a:xfrm>
              <a:off x="7721600" y="1130300"/>
              <a:ext cx="382588" cy="317500"/>
            </a:xfrm>
            <a:prstGeom prst="star5">
              <a:avLst>
                <a:gd name="adj" fmla="val 22716"/>
                <a:gd name="hf" fmla="val 105146"/>
                <a:gd name="vf" fmla="val 110557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3" name="Picture 6" descr="Screen shot 2010-08-15 at 4.18.1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863" y="2627313"/>
              <a:ext cx="4592637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/>
            <p:cNvSpPr/>
            <p:nvPr/>
          </p:nvSpPr>
          <p:spPr bwMode="auto">
            <a:xfrm>
              <a:off x="7046450" y="2057400"/>
              <a:ext cx="1308618" cy="1255708"/>
            </a:xfrm>
            <a:prstGeom prst="ellipse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i="0" dirty="0">
                  <a:solidFill>
                    <a:schemeClr val="bg1"/>
                  </a:solidFill>
                  <a:latin typeface="Arial"/>
                  <a:cs typeface="Arial"/>
                </a:rPr>
                <a:t>local RFI</a:t>
              </a:r>
            </a:p>
          </p:txBody>
        </p:sp>
        <p:sp>
          <p:nvSpPr>
            <p:cNvPr id="15" name="Freeform 14"/>
            <p:cNvSpPr/>
            <p:nvPr/>
          </p:nvSpPr>
          <p:spPr bwMode="auto">
            <a:xfrm rot="21371859">
              <a:off x="5766228" y="1847446"/>
              <a:ext cx="948337" cy="933621"/>
            </a:xfrm>
            <a:custGeom>
              <a:avLst/>
              <a:gdLst>
                <a:gd name="connsiteX0" fmla="*/ 336550 w 503767"/>
                <a:gd name="connsiteY0" fmla="*/ 2965450 h 2982383"/>
                <a:gd name="connsiteX1" fmla="*/ 450850 w 503767"/>
                <a:gd name="connsiteY1" fmla="*/ 514350 h 2982383"/>
                <a:gd name="connsiteX2" fmla="*/ 19050 w 503767"/>
                <a:gd name="connsiteY2" fmla="*/ 412750 h 2982383"/>
                <a:gd name="connsiteX3" fmla="*/ 336550 w 503767"/>
                <a:gd name="connsiteY3" fmla="*/ 2965450 h 2982383"/>
                <a:gd name="connsiteX0" fmla="*/ 336550 w 503767"/>
                <a:gd name="connsiteY0" fmla="*/ 3054350 h 3067050"/>
                <a:gd name="connsiteX1" fmla="*/ 450850 w 503767"/>
                <a:gd name="connsiteY1" fmla="*/ 425450 h 3067050"/>
                <a:gd name="connsiteX2" fmla="*/ 19050 w 503767"/>
                <a:gd name="connsiteY2" fmla="*/ 501650 h 3067050"/>
                <a:gd name="connsiteX3" fmla="*/ 336550 w 503767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2891367 h 2978150"/>
                <a:gd name="connsiteX1" fmla="*/ 285750 w 311150"/>
                <a:gd name="connsiteY1" fmla="*/ 859367 h 2978150"/>
                <a:gd name="connsiteX2" fmla="*/ 19050 w 311150"/>
                <a:gd name="connsiteY2" fmla="*/ 338667 h 2978150"/>
                <a:gd name="connsiteX3" fmla="*/ 171450 w 311150"/>
                <a:gd name="connsiteY3" fmla="*/ 2891367 h 2978150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44450 w 1911661"/>
                <a:gd name="connsiteY0" fmla="*/ 1761648 h 1765881"/>
                <a:gd name="connsiteX1" fmla="*/ 1683017 w 1911661"/>
                <a:gd name="connsiteY1" fmla="*/ 248035 h 1765881"/>
                <a:gd name="connsiteX2" fmla="*/ 1416317 w 1911661"/>
                <a:gd name="connsiteY2" fmla="*/ 273435 h 1765881"/>
                <a:gd name="connsiteX3" fmla="*/ 44450 w 1911661"/>
                <a:gd name="connsiteY3" fmla="*/ 1761648 h 1765881"/>
                <a:gd name="connsiteX0" fmla="*/ 26676 w 1787250"/>
                <a:gd name="connsiteY0" fmla="*/ 1714032 h 1736249"/>
                <a:gd name="connsiteX1" fmla="*/ 1558606 w 1787250"/>
                <a:gd name="connsiteY1" fmla="*/ 359118 h 1736249"/>
                <a:gd name="connsiteX2" fmla="*/ 1398543 w 1787250"/>
                <a:gd name="connsiteY2" fmla="*/ 225819 h 1736249"/>
                <a:gd name="connsiteX3" fmla="*/ 26676 w 1787250"/>
                <a:gd name="connsiteY3" fmla="*/ 1714032 h 173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7250" h="1736249">
                  <a:moveTo>
                    <a:pt x="26676" y="1714032"/>
                  </a:moveTo>
                  <a:cubicBezTo>
                    <a:pt x="53353" y="1736248"/>
                    <a:pt x="1329962" y="607153"/>
                    <a:pt x="1558606" y="359118"/>
                  </a:cubicBezTo>
                  <a:cubicBezTo>
                    <a:pt x="1787250" y="111083"/>
                    <a:pt x="1653865" y="0"/>
                    <a:pt x="1398543" y="225819"/>
                  </a:cubicBezTo>
                  <a:cubicBezTo>
                    <a:pt x="1143221" y="451638"/>
                    <a:pt x="-1" y="1691816"/>
                    <a:pt x="26676" y="1714032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 rot="19646489">
              <a:off x="8338522" y="1377247"/>
              <a:ext cx="165100" cy="1338257"/>
            </a:xfrm>
            <a:custGeom>
              <a:avLst/>
              <a:gdLst>
                <a:gd name="connsiteX0" fmla="*/ 336550 w 503767"/>
                <a:gd name="connsiteY0" fmla="*/ 2965450 h 2982383"/>
                <a:gd name="connsiteX1" fmla="*/ 450850 w 503767"/>
                <a:gd name="connsiteY1" fmla="*/ 514350 h 2982383"/>
                <a:gd name="connsiteX2" fmla="*/ 19050 w 503767"/>
                <a:gd name="connsiteY2" fmla="*/ 412750 h 2982383"/>
                <a:gd name="connsiteX3" fmla="*/ 336550 w 503767"/>
                <a:gd name="connsiteY3" fmla="*/ 2965450 h 2982383"/>
                <a:gd name="connsiteX0" fmla="*/ 336550 w 503767"/>
                <a:gd name="connsiteY0" fmla="*/ 3054350 h 3067050"/>
                <a:gd name="connsiteX1" fmla="*/ 450850 w 503767"/>
                <a:gd name="connsiteY1" fmla="*/ 425450 h 3067050"/>
                <a:gd name="connsiteX2" fmla="*/ 19050 w 503767"/>
                <a:gd name="connsiteY2" fmla="*/ 501650 h 3067050"/>
                <a:gd name="connsiteX3" fmla="*/ 336550 w 503767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2891367 h 2978150"/>
                <a:gd name="connsiteX1" fmla="*/ 285750 w 311150"/>
                <a:gd name="connsiteY1" fmla="*/ 859367 h 2978150"/>
                <a:gd name="connsiteX2" fmla="*/ 19050 w 311150"/>
                <a:gd name="connsiteY2" fmla="*/ 338667 h 2978150"/>
                <a:gd name="connsiteX3" fmla="*/ 171450 w 311150"/>
                <a:gd name="connsiteY3" fmla="*/ 2891367 h 2978150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44450 w 501962"/>
                <a:gd name="connsiteY0" fmla="*/ 2526494 h 2530726"/>
                <a:gd name="connsiteX1" fmla="*/ 474703 w 501962"/>
                <a:gd name="connsiteY1" fmla="*/ 357300 h 2530726"/>
                <a:gd name="connsiteX2" fmla="*/ 208003 w 501962"/>
                <a:gd name="connsiteY2" fmla="*/ 382700 h 2530726"/>
                <a:gd name="connsiteX3" fmla="*/ 44450 w 501962"/>
                <a:gd name="connsiteY3" fmla="*/ 2526494 h 2530726"/>
                <a:gd name="connsiteX0" fmla="*/ 45881 w 311150"/>
                <a:gd name="connsiteY0" fmla="*/ 2484516 h 2488749"/>
                <a:gd name="connsiteX1" fmla="*/ 310864 w 311150"/>
                <a:gd name="connsiteY1" fmla="*/ 351302 h 2488749"/>
                <a:gd name="connsiteX2" fmla="*/ 44164 w 311150"/>
                <a:gd name="connsiteY2" fmla="*/ 376702 h 2488749"/>
                <a:gd name="connsiteX3" fmla="*/ 45881 w 311150"/>
                <a:gd name="connsiteY3" fmla="*/ 2484516 h 248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50" h="2488749">
                  <a:moveTo>
                    <a:pt x="45881" y="2484516"/>
                  </a:moveTo>
                  <a:cubicBezTo>
                    <a:pt x="90331" y="2480283"/>
                    <a:pt x="311150" y="702604"/>
                    <a:pt x="310864" y="351302"/>
                  </a:cubicBezTo>
                  <a:cubicBezTo>
                    <a:pt x="310578" y="0"/>
                    <a:pt x="88328" y="21166"/>
                    <a:pt x="44164" y="376702"/>
                  </a:cubicBezTo>
                  <a:cubicBezTo>
                    <a:pt x="0" y="732238"/>
                    <a:pt x="1431" y="2488749"/>
                    <a:pt x="45881" y="2484516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 rot="1611721">
              <a:off x="7035814" y="1477347"/>
              <a:ext cx="216835" cy="1348406"/>
            </a:xfrm>
            <a:custGeom>
              <a:avLst/>
              <a:gdLst>
                <a:gd name="connsiteX0" fmla="*/ 336550 w 503767"/>
                <a:gd name="connsiteY0" fmla="*/ 2965450 h 2982383"/>
                <a:gd name="connsiteX1" fmla="*/ 450850 w 503767"/>
                <a:gd name="connsiteY1" fmla="*/ 514350 h 2982383"/>
                <a:gd name="connsiteX2" fmla="*/ 19050 w 503767"/>
                <a:gd name="connsiteY2" fmla="*/ 412750 h 2982383"/>
                <a:gd name="connsiteX3" fmla="*/ 336550 w 503767"/>
                <a:gd name="connsiteY3" fmla="*/ 2965450 h 2982383"/>
                <a:gd name="connsiteX0" fmla="*/ 336550 w 503767"/>
                <a:gd name="connsiteY0" fmla="*/ 3054350 h 3067050"/>
                <a:gd name="connsiteX1" fmla="*/ 450850 w 503767"/>
                <a:gd name="connsiteY1" fmla="*/ 425450 h 3067050"/>
                <a:gd name="connsiteX2" fmla="*/ 19050 w 503767"/>
                <a:gd name="connsiteY2" fmla="*/ 501650 h 3067050"/>
                <a:gd name="connsiteX3" fmla="*/ 336550 w 503767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2891367 h 2978150"/>
                <a:gd name="connsiteX1" fmla="*/ 285750 w 311150"/>
                <a:gd name="connsiteY1" fmla="*/ 859367 h 2978150"/>
                <a:gd name="connsiteX2" fmla="*/ 19050 w 311150"/>
                <a:gd name="connsiteY2" fmla="*/ 338667 h 2978150"/>
                <a:gd name="connsiteX3" fmla="*/ 171450 w 311150"/>
                <a:gd name="connsiteY3" fmla="*/ 2891367 h 2978150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44451 w 404760"/>
                <a:gd name="connsiteY0" fmla="*/ 2503389 h 2507621"/>
                <a:gd name="connsiteX1" fmla="*/ 391387 w 404760"/>
                <a:gd name="connsiteY1" fmla="*/ 353999 h 2507621"/>
                <a:gd name="connsiteX2" fmla="*/ 124687 w 404760"/>
                <a:gd name="connsiteY2" fmla="*/ 379399 h 2507621"/>
                <a:gd name="connsiteX3" fmla="*/ 44451 w 404760"/>
                <a:gd name="connsiteY3" fmla="*/ 2503389 h 250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60" h="2507621">
                  <a:moveTo>
                    <a:pt x="44451" y="2503389"/>
                  </a:moveTo>
                  <a:cubicBezTo>
                    <a:pt x="88901" y="2499156"/>
                    <a:pt x="378014" y="707997"/>
                    <a:pt x="391387" y="353999"/>
                  </a:cubicBezTo>
                  <a:cubicBezTo>
                    <a:pt x="404760" y="1"/>
                    <a:pt x="182510" y="21167"/>
                    <a:pt x="124687" y="379399"/>
                  </a:cubicBezTo>
                  <a:cubicBezTo>
                    <a:pt x="66864" y="737631"/>
                    <a:pt x="1" y="2507622"/>
                    <a:pt x="44451" y="2503389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 rot="21371859">
              <a:off x="7949326" y="1456945"/>
              <a:ext cx="167281" cy="1294459"/>
            </a:xfrm>
            <a:custGeom>
              <a:avLst/>
              <a:gdLst>
                <a:gd name="connsiteX0" fmla="*/ 336550 w 503767"/>
                <a:gd name="connsiteY0" fmla="*/ 2965450 h 2982383"/>
                <a:gd name="connsiteX1" fmla="*/ 450850 w 503767"/>
                <a:gd name="connsiteY1" fmla="*/ 514350 h 2982383"/>
                <a:gd name="connsiteX2" fmla="*/ 19050 w 503767"/>
                <a:gd name="connsiteY2" fmla="*/ 412750 h 2982383"/>
                <a:gd name="connsiteX3" fmla="*/ 336550 w 503767"/>
                <a:gd name="connsiteY3" fmla="*/ 2965450 h 2982383"/>
                <a:gd name="connsiteX0" fmla="*/ 336550 w 503767"/>
                <a:gd name="connsiteY0" fmla="*/ 3054350 h 3067050"/>
                <a:gd name="connsiteX1" fmla="*/ 450850 w 503767"/>
                <a:gd name="connsiteY1" fmla="*/ 425450 h 3067050"/>
                <a:gd name="connsiteX2" fmla="*/ 19050 w 503767"/>
                <a:gd name="connsiteY2" fmla="*/ 501650 h 3067050"/>
                <a:gd name="connsiteX3" fmla="*/ 336550 w 503767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2891367 h 2978150"/>
                <a:gd name="connsiteX1" fmla="*/ 285750 w 311150"/>
                <a:gd name="connsiteY1" fmla="*/ 859367 h 2978150"/>
                <a:gd name="connsiteX2" fmla="*/ 19050 w 311150"/>
                <a:gd name="connsiteY2" fmla="*/ 338667 h 2978150"/>
                <a:gd name="connsiteX3" fmla="*/ 171450 w 311150"/>
                <a:gd name="connsiteY3" fmla="*/ 2891367 h 2978150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270809 w 315260"/>
                <a:gd name="connsiteY0" fmla="*/ 2403064 h 2407296"/>
                <a:gd name="connsiteX1" fmla="*/ 267286 w 315260"/>
                <a:gd name="connsiteY1" fmla="*/ 339666 h 2407296"/>
                <a:gd name="connsiteX2" fmla="*/ 586 w 315260"/>
                <a:gd name="connsiteY2" fmla="*/ 365066 h 2407296"/>
                <a:gd name="connsiteX3" fmla="*/ 270809 w 315260"/>
                <a:gd name="connsiteY3" fmla="*/ 2403064 h 24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60" h="2407296">
                  <a:moveTo>
                    <a:pt x="270809" y="2403064"/>
                  </a:moveTo>
                  <a:cubicBezTo>
                    <a:pt x="315259" y="2398831"/>
                    <a:pt x="312323" y="679332"/>
                    <a:pt x="267286" y="339666"/>
                  </a:cubicBezTo>
                  <a:cubicBezTo>
                    <a:pt x="222249" y="0"/>
                    <a:pt x="-1" y="21166"/>
                    <a:pt x="586" y="365066"/>
                  </a:cubicBezTo>
                  <a:cubicBezTo>
                    <a:pt x="1173" y="708966"/>
                    <a:pt x="226359" y="2407297"/>
                    <a:pt x="270809" y="2403064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 rot="21371859">
              <a:off x="4749611" y="1932950"/>
              <a:ext cx="1003739" cy="904075"/>
            </a:xfrm>
            <a:custGeom>
              <a:avLst/>
              <a:gdLst>
                <a:gd name="connsiteX0" fmla="*/ 336550 w 503767"/>
                <a:gd name="connsiteY0" fmla="*/ 2965450 h 2982383"/>
                <a:gd name="connsiteX1" fmla="*/ 450850 w 503767"/>
                <a:gd name="connsiteY1" fmla="*/ 514350 h 2982383"/>
                <a:gd name="connsiteX2" fmla="*/ 19050 w 503767"/>
                <a:gd name="connsiteY2" fmla="*/ 412750 h 2982383"/>
                <a:gd name="connsiteX3" fmla="*/ 336550 w 503767"/>
                <a:gd name="connsiteY3" fmla="*/ 2965450 h 2982383"/>
                <a:gd name="connsiteX0" fmla="*/ 336550 w 503767"/>
                <a:gd name="connsiteY0" fmla="*/ 3054350 h 3067050"/>
                <a:gd name="connsiteX1" fmla="*/ 450850 w 503767"/>
                <a:gd name="connsiteY1" fmla="*/ 425450 h 3067050"/>
                <a:gd name="connsiteX2" fmla="*/ 19050 w 503767"/>
                <a:gd name="connsiteY2" fmla="*/ 501650 h 3067050"/>
                <a:gd name="connsiteX3" fmla="*/ 336550 w 503767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3054350 h 3067050"/>
                <a:gd name="connsiteX1" fmla="*/ 285750 w 311150"/>
                <a:gd name="connsiteY1" fmla="*/ 425450 h 3067050"/>
                <a:gd name="connsiteX2" fmla="*/ 19050 w 311150"/>
                <a:gd name="connsiteY2" fmla="*/ 501650 h 3067050"/>
                <a:gd name="connsiteX3" fmla="*/ 171450 w 311150"/>
                <a:gd name="connsiteY3" fmla="*/ 3054350 h 3067050"/>
                <a:gd name="connsiteX0" fmla="*/ 171450 w 311150"/>
                <a:gd name="connsiteY0" fmla="*/ 2891367 h 2978150"/>
                <a:gd name="connsiteX1" fmla="*/ 285750 w 311150"/>
                <a:gd name="connsiteY1" fmla="*/ 859367 h 2978150"/>
                <a:gd name="connsiteX2" fmla="*/ 19050 w 311150"/>
                <a:gd name="connsiteY2" fmla="*/ 338667 h 2978150"/>
                <a:gd name="connsiteX3" fmla="*/ 171450 w 311150"/>
                <a:gd name="connsiteY3" fmla="*/ 2891367 h 2978150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171450 w 311150"/>
                <a:gd name="connsiteY0" fmla="*/ 2366433 h 2370666"/>
                <a:gd name="connsiteX1" fmla="*/ 285750 w 311150"/>
                <a:gd name="connsiteY1" fmla="*/ 334433 h 2370666"/>
                <a:gd name="connsiteX2" fmla="*/ 19050 w 311150"/>
                <a:gd name="connsiteY2" fmla="*/ 359833 h 2370666"/>
                <a:gd name="connsiteX3" fmla="*/ 171450 w 311150"/>
                <a:gd name="connsiteY3" fmla="*/ 2366433 h 2370666"/>
                <a:gd name="connsiteX0" fmla="*/ 44450 w 1853402"/>
                <a:gd name="connsiteY0" fmla="*/ 2143167 h 2147401"/>
                <a:gd name="connsiteX1" fmla="*/ 1633080 w 1853402"/>
                <a:gd name="connsiteY1" fmla="*/ 302537 h 2147401"/>
                <a:gd name="connsiteX2" fmla="*/ 1366380 w 1853402"/>
                <a:gd name="connsiteY2" fmla="*/ 327937 h 2147401"/>
                <a:gd name="connsiteX3" fmla="*/ 44450 w 1853402"/>
                <a:gd name="connsiteY3" fmla="*/ 2143167 h 2147401"/>
                <a:gd name="connsiteX0" fmla="*/ 30129 w 1753148"/>
                <a:gd name="connsiteY0" fmla="*/ 2087436 h 2117767"/>
                <a:gd name="connsiteX1" fmla="*/ 1532827 w 1753148"/>
                <a:gd name="connsiteY1" fmla="*/ 454201 h 2117767"/>
                <a:gd name="connsiteX2" fmla="*/ 1352059 w 1753148"/>
                <a:gd name="connsiteY2" fmla="*/ 272206 h 2117767"/>
                <a:gd name="connsiteX3" fmla="*/ 30129 w 1753148"/>
                <a:gd name="connsiteY3" fmla="*/ 2087436 h 2117767"/>
                <a:gd name="connsiteX0" fmla="*/ 30127 w 1891662"/>
                <a:gd name="connsiteY0" fmla="*/ 1650971 h 1681302"/>
                <a:gd name="connsiteX1" fmla="*/ 1651552 w 1891662"/>
                <a:gd name="connsiteY1" fmla="*/ 391849 h 1681302"/>
                <a:gd name="connsiteX2" fmla="*/ 1470784 w 1891662"/>
                <a:gd name="connsiteY2" fmla="*/ 209854 h 1681302"/>
                <a:gd name="connsiteX3" fmla="*/ 30127 w 1891662"/>
                <a:gd name="connsiteY3" fmla="*/ 1650971 h 168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662" h="1681302">
                  <a:moveTo>
                    <a:pt x="30127" y="1650971"/>
                  </a:moveTo>
                  <a:cubicBezTo>
                    <a:pt x="60255" y="1681303"/>
                    <a:pt x="1411443" y="632035"/>
                    <a:pt x="1651552" y="391849"/>
                  </a:cubicBezTo>
                  <a:cubicBezTo>
                    <a:pt x="1891662" y="151663"/>
                    <a:pt x="1741021" y="0"/>
                    <a:pt x="1470784" y="209854"/>
                  </a:cubicBezTo>
                  <a:cubicBezTo>
                    <a:pt x="1200547" y="419708"/>
                    <a:pt x="-1" y="1620639"/>
                    <a:pt x="30127" y="1650971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138"/>
          </a:xfrm>
        </p:spPr>
        <p:txBody>
          <a:bodyPr>
            <a:normAutofit/>
          </a:bodyPr>
          <a:lstStyle/>
          <a:p>
            <a:r>
              <a:rPr lang="en-US" dirty="0" smtClean="0"/>
              <a:t>Mystery: “V-chirp”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6/2/16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BA24-DF5F-FB46-8A7B-5B19F22EBDA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3" descr="inbeam2nd_1-0-163392-det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b="14729"/>
          <a:stretch/>
        </p:blipFill>
        <p:spPr bwMode="auto">
          <a:xfrm>
            <a:off x="469218" y="846138"/>
            <a:ext cx="3755352" cy="548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84740" y="800821"/>
            <a:ext cx="3736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Summed across stations:</a:t>
            </a:r>
            <a:endParaRPr lang="en-US" sz="2800" dirty="0"/>
          </a:p>
        </p:txBody>
      </p:sp>
      <p:pic>
        <p:nvPicPr>
          <p:cNvPr id="12" name="Picture 11" descr="inbeam2nd_1-0-s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7641" r="8836" b="4545"/>
          <a:stretch/>
        </p:blipFill>
        <p:spPr>
          <a:xfrm>
            <a:off x="4572000" y="1278724"/>
            <a:ext cx="3860636" cy="3112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5161" y="4322254"/>
            <a:ext cx="452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/>
              <a:buChar char="•"/>
            </a:pPr>
            <a:r>
              <a:rPr lang="en-US" sz="2000" dirty="0" smtClean="0"/>
              <a:t>5 examples in 4 months</a:t>
            </a:r>
          </a:p>
          <a:p>
            <a:pPr marL="173038" indent="-173038">
              <a:buFont typeface="Arial"/>
              <a:buChar char="•"/>
            </a:pPr>
            <a:r>
              <a:rPr lang="en-US" sz="2000" dirty="0" smtClean="0"/>
              <a:t>Not VLBA artifact</a:t>
            </a:r>
          </a:p>
          <a:p>
            <a:pPr marL="398463" lvl="1" indent="-220663">
              <a:buFont typeface="Arial"/>
              <a:buChar char="•"/>
            </a:pPr>
            <a:r>
              <a:rPr lang="en-US" sz="2000" dirty="0" smtClean="0"/>
              <a:t>Similar signals seen by GBT, 350 MHz</a:t>
            </a:r>
          </a:p>
          <a:p>
            <a:pPr marL="173038" indent="-173038">
              <a:buFont typeface="Arial"/>
              <a:buChar char="•"/>
            </a:pPr>
            <a:r>
              <a:rPr lang="en-US" sz="2000" dirty="0" smtClean="0"/>
              <a:t>Not local RFI (multi-station)</a:t>
            </a:r>
          </a:p>
          <a:p>
            <a:pPr marL="173038" indent="-173038">
              <a:buFont typeface="Arial"/>
              <a:buChar char="•"/>
            </a:pPr>
            <a:r>
              <a:rPr lang="en-US" sz="2000" dirty="0" smtClean="0"/>
              <a:t>Not lunar echo (some high declinations)</a:t>
            </a:r>
          </a:p>
          <a:p>
            <a:pPr marL="173038" indent="-173038">
              <a:buFont typeface="Arial"/>
              <a:buChar char="•"/>
            </a:pPr>
            <a:r>
              <a:rPr lang="en-US" sz="2000" dirty="0" smtClean="0"/>
              <a:t>Not </a:t>
            </a:r>
            <a:r>
              <a:rPr lang="en-US" sz="2000" dirty="0" err="1" smtClean="0"/>
              <a:t>radiosonde</a:t>
            </a:r>
            <a:r>
              <a:rPr lang="en-US" sz="2000" dirty="0" smtClean="0"/>
              <a:t> (at least 1200 km alt.)</a:t>
            </a:r>
          </a:p>
          <a:p>
            <a:pPr marL="173038" indent="-173038">
              <a:buFont typeface="Arial"/>
              <a:buChar char="•"/>
            </a:pPr>
            <a:r>
              <a:rPr lang="en-US" sz="2000" dirty="0" smtClean="0"/>
              <a:t>Satellite?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4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_MG_9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4769"/>
            <a:ext cx="9144000" cy="7086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</a:rPr>
              <a:t>Key Lessons from V-FASTR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89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ML classifier greatly reduces human effort</a:t>
            </a:r>
          </a:p>
          <a:p>
            <a:r>
              <a:rPr lang="en-US" dirty="0" smtClean="0"/>
              <a:t>Abstaining classifier ensures high reliability</a:t>
            </a:r>
          </a:p>
          <a:p>
            <a:r>
              <a:rPr lang="en-US" dirty="0" smtClean="0"/>
              <a:t>Need for adaptation: Signals and noise (RFI) properties change over time</a:t>
            </a:r>
          </a:p>
          <a:p>
            <a:pPr lvl="1"/>
            <a:r>
              <a:rPr lang="en-US" dirty="0" smtClean="0"/>
              <a:t>Integrated human review provides a stream of updated labels (feedback to classifier)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0DD9-9CB8-824E-93F0-6B7317B57BE9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Kiri L. Wagstaff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18550</TotalTime>
  <Words>415</Words>
  <Application>Microsoft Macintosh PowerPoint</Application>
  <PresentationFormat>On-screen Show (4:3)</PresentationFormat>
  <Paragraphs>127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Arial</vt:lpstr>
      <vt:lpstr>Black</vt:lpstr>
      <vt:lpstr>Machine Learning at the VLBA</vt:lpstr>
      <vt:lpstr>PowerPoint Presentation</vt:lpstr>
      <vt:lpstr>V-FASTR Classifier Filtering</vt:lpstr>
      <vt:lpstr>PowerPoint Presentation</vt:lpstr>
      <vt:lpstr>V-FASTR Abstaining Classifier</vt:lpstr>
      <vt:lpstr>V-FASTR Classifier Performance</vt:lpstr>
      <vt:lpstr>What has V-FASTR Found?</vt:lpstr>
      <vt:lpstr>Mystery: “V-chirp”</vt:lpstr>
      <vt:lpstr>Key Lessons from V-FASTR</vt:lpstr>
    </vt:vector>
  </TitlesOfParts>
  <Company>Jet Propulsion Laboratory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Space Exploration and Understanding</dc:title>
  <dc:creator>Kiri Wagstaff</dc:creator>
  <cp:lastModifiedBy>Kiri Wagstaff</cp:lastModifiedBy>
  <cp:revision>245</cp:revision>
  <dcterms:created xsi:type="dcterms:W3CDTF">2015-07-17T00:06:46Z</dcterms:created>
  <dcterms:modified xsi:type="dcterms:W3CDTF">2016-06-02T19:04:53Z</dcterms:modified>
</cp:coreProperties>
</file>